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70" r:id="rId4"/>
    <p:sldId id="262" r:id="rId5"/>
    <p:sldId id="271" r:id="rId6"/>
    <p:sldId id="264" r:id="rId7"/>
    <p:sldId id="265" r:id="rId8"/>
    <p:sldId id="266" r:id="rId9"/>
    <p:sldId id="267" r:id="rId10"/>
    <p:sldId id="268" r:id="rId11"/>
    <p:sldId id="263" r:id="rId12"/>
    <p:sldId id="257" r:id="rId13"/>
    <p:sldId id="258" r:id="rId14"/>
    <p:sldId id="259" r:id="rId15"/>
    <p:sldId id="260" r:id="rId16"/>
    <p:sldId id="261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CC"/>
    <a:srgbClr val="FFCC66"/>
    <a:srgbClr val="9933FF"/>
    <a:srgbClr val="FF3300"/>
    <a:srgbClr val="FF9900"/>
    <a:srgbClr val="66FF33"/>
    <a:srgbClr val="CCFF99"/>
    <a:srgbClr val="66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E07ED-4101-4AAB-A8B0-CAA4C3123128}" type="datetimeFigureOut">
              <a:rPr lang="sl-SI" smtClean="0"/>
              <a:t>19.5.2015</a:t>
            </a:fld>
            <a:endParaRPr lang="sl-SI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sl-SI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3F8F9-B503-49C8-B7FC-5C22291C9D1C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074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sl-SI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sl-SI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5CFD-B609-4232-8F3C-5AE16B364E6E}" type="datetime1">
              <a:rPr lang="sl-SI" smtClean="0"/>
              <a:t>19.5.2015</a:t>
            </a:fld>
            <a:endParaRPr lang="sl-SI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Norina BOGATEC &amp; Veronika LOKAR</a:t>
            </a:r>
            <a:endParaRPr lang="sl-SI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1699-9186-4E2B-BEE7-91FF102FFE64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262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sl-SI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sl-SI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9C83-E00E-4AAB-922E-CA5BADA9D2E3}" type="datetime1">
              <a:rPr lang="sl-SI" smtClean="0"/>
              <a:t>19.5.2015</a:t>
            </a:fld>
            <a:endParaRPr lang="sl-SI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Norina BOGATEC &amp; Veronika LOKAR</a:t>
            </a:r>
            <a:endParaRPr lang="sl-SI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1699-9186-4E2B-BEE7-91FF102FFE64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352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sl-SI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sl-SI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1A97-440F-409F-A30D-D061BBBCEA82}" type="datetime1">
              <a:rPr lang="sl-SI" smtClean="0"/>
              <a:t>19.5.2015</a:t>
            </a:fld>
            <a:endParaRPr lang="sl-SI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Norina BOGATEC &amp; Veronika LOKAR</a:t>
            </a:r>
            <a:endParaRPr lang="sl-SI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1699-9186-4E2B-BEE7-91FF102FFE64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1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sl-SI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sl-SI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FA6B-4BFF-46CA-9723-0F19CCE5C642}" type="datetime1">
              <a:rPr lang="sl-SI" smtClean="0"/>
              <a:t>19.5.2015</a:t>
            </a:fld>
            <a:endParaRPr lang="sl-SI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Norina BOGATEC &amp; Veronika LOKAR</a:t>
            </a:r>
            <a:endParaRPr lang="sl-SI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1699-9186-4E2B-BEE7-91FF102FFE64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944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sl-SI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D06F-FB7C-42C7-8BB6-EC86E8C5985A}" type="datetime1">
              <a:rPr lang="sl-SI" smtClean="0"/>
              <a:t>19.5.2015</a:t>
            </a:fld>
            <a:endParaRPr lang="sl-SI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Norina BOGATEC &amp; Veronika LOKAR</a:t>
            </a:r>
            <a:endParaRPr lang="sl-SI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1699-9186-4E2B-BEE7-91FF102FFE64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607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sl-SI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sl-SI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sl-SI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CDF0-7FA7-4A4B-BB62-3BEE27D93271}" type="datetime1">
              <a:rPr lang="sl-SI" smtClean="0"/>
              <a:t>19.5.2015</a:t>
            </a:fld>
            <a:endParaRPr lang="sl-SI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Norina BOGATEC &amp; Veronika LOKAR</a:t>
            </a:r>
            <a:endParaRPr lang="sl-SI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1699-9186-4E2B-BEE7-91FF102FFE64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644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sl-SI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sl-SI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sl-SI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B590-1C64-48AE-8C89-A91DF21A3C6A}" type="datetime1">
              <a:rPr lang="sl-SI" smtClean="0"/>
              <a:t>19.5.2015</a:t>
            </a:fld>
            <a:endParaRPr lang="sl-SI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Norina BOGATEC &amp; Veronika LOKAR</a:t>
            </a:r>
            <a:endParaRPr lang="sl-SI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1699-9186-4E2B-BEE7-91FF102FFE64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847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sl-SI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37CF-92D8-4579-BECB-A9B81F5C57B2}" type="datetime1">
              <a:rPr lang="sl-SI" smtClean="0"/>
              <a:t>19.5.2015</a:t>
            </a:fld>
            <a:endParaRPr lang="sl-SI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Norina BOGATEC &amp; Veronika LOKAR</a:t>
            </a:r>
            <a:endParaRPr lang="sl-SI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1699-9186-4E2B-BEE7-91FF102FFE64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342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E594-2082-452C-979E-4E4AA8ADFE41}" type="datetime1">
              <a:rPr lang="sl-SI" smtClean="0"/>
              <a:t>19.5.2015</a:t>
            </a:fld>
            <a:endParaRPr lang="sl-SI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Norina BOGATEC &amp; Veronika LOKAR</a:t>
            </a:r>
            <a:endParaRPr lang="sl-SI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1699-9186-4E2B-BEE7-91FF102FFE64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418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sl-SI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sl-SI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4F23-F7D0-4BC6-9E48-C30522D4A637}" type="datetime1">
              <a:rPr lang="sl-SI" smtClean="0"/>
              <a:t>19.5.2015</a:t>
            </a:fld>
            <a:endParaRPr lang="sl-SI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Norina BOGATEC &amp; Veronika LOKAR</a:t>
            </a:r>
            <a:endParaRPr lang="sl-SI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1699-9186-4E2B-BEE7-91FF102FFE64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241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sl-SI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2788-3D71-45E8-9B7F-21C5D72C9D86}" type="datetime1">
              <a:rPr lang="sl-SI" smtClean="0"/>
              <a:t>19.5.2015</a:t>
            </a:fld>
            <a:endParaRPr lang="sl-SI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Norina BOGATEC &amp; Veronika LOKAR</a:t>
            </a:r>
            <a:endParaRPr lang="sl-SI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1699-9186-4E2B-BEE7-91FF102FFE64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001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sl-SI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sl-SI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9C99F-F320-4B18-A3DB-7116EFD5EAB8}" type="datetime1">
              <a:rPr lang="sl-SI" smtClean="0"/>
              <a:t>19.5.2015</a:t>
            </a:fld>
            <a:endParaRPr lang="sl-SI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Norina BOGATEC &amp; Veronika LOKAR</a:t>
            </a:r>
            <a:endParaRPr lang="sl-SI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1699-9186-4E2B-BEE7-91FF102FFE64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" y="2852936"/>
            <a:ext cx="9144000" cy="40050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CasellaDiTesto 5"/>
          <p:cNvSpPr txBox="1"/>
          <p:nvPr/>
        </p:nvSpPr>
        <p:spPr>
          <a:xfrm>
            <a:off x="51353" y="3167544"/>
            <a:ext cx="860444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solidFill>
                  <a:srgbClr val="9933FF"/>
                </a:solidFill>
                <a:latin typeface="Segoe Print" panose="02000600000000000000" pitchFamily="2" charset="0"/>
                <a:cs typeface="Narkisim" panose="020E0502050101010101" pitchFamily="34" charset="-79"/>
              </a:rPr>
              <a:t>Perché lo sloveno. </a:t>
            </a:r>
            <a:endParaRPr lang="sl-SI" sz="3000" b="1" dirty="0" smtClean="0">
              <a:solidFill>
                <a:srgbClr val="9933FF"/>
              </a:solidFill>
              <a:latin typeface="Segoe Print" panose="02000600000000000000" pitchFamily="2" charset="0"/>
              <a:cs typeface="Narkisim" panose="020E0502050101010101" pitchFamily="34" charset="-79"/>
            </a:endParaRPr>
          </a:p>
          <a:p>
            <a:r>
              <a:rPr lang="it-IT" sz="3000" b="1" dirty="0" smtClean="0">
                <a:solidFill>
                  <a:srgbClr val="9933FF"/>
                </a:solidFill>
                <a:latin typeface="Segoe Print" panose="02000600000000000000" pitchFamily="2" charset="0"/>
                <a:cs typeface="Narkisim" panose="020E0502050101010101" pitchFamily="34" charset="-79"/>
              </a:rPr>
              <a:t>Una ricerca tra gli alunni ed i genitori</a:t>
            </a:r>
            <a:r>
              <a:rPr lang="sl-SI" sz="3000" b="1" dirty="0" smtClean="0">
                <a:solidFill>
                  <a:srgbClr val="9933FF"/>
                </a:solidFill>
                <a:latin typeface="Segoe Print" panose="02000600000000000000" pitchFamily="2" charset="0"/>
                <a:cs typeface="Narkisim" panose="020E0502050101010101" pitchFamily="34" charset="-79"/>
              </a:rPr>
              <a:t>.</a:t>
            </a:r>
          </a:p>
          <a:p>
            <a:endParaRPr lang="sl-SI" sz="1600" b="1" i="1" dirty="0" smtClean="0">
              <a:solidFill>
                <a:srgbClr val="3333CC"/>
              </a:solidFill>
              <a:latin typeface="Segoe Print" panose="02000600000000000000" pitchFamily="2" charset="0"/>
              <a:cs typeface="Narkisim" panose="020E0502050101010101" pitchFamily="34" charset="-79"/>
            </a:endParaRPr>
          </a:p>
          <a:p>
            <a:r>
              <a:rPr lang="sl-SI" sz="3000" b="1" dirty="0" smtClean="0">
                <a:solidFill>
                  <a:srgbClr val="FF0066"/>
                </a:solidFill>
                <a:latin typeface="Segoe Print" panose="02000600000000000000" pitchFamily="2" charset="0"/>
                <a:cs typeface="Narkisim" panose="020E0502050101010101" pitchFamily="34" charset="-79"/>
              </a:rPr>
              <a:t>Zakaj slovenščino. </a:t>
            </a:r>
          </a:p>
          <a:p>
            <a:r>
              <a:rPr lang="sl-SI" sz="3000" b="1" dirty="0" smtClean="0">
                <a:solidFill>
                  <a:srgbClr val="FF0066"/>
                </a:solidFill>
                <a:latin typeface="Segoe Print" panose="02000600000000000000" pitchFamily="2" charset="0"/>
                <a:cs typeface="Narkisim" panose="020E0502050101010101" pitchFamily="34" charset="-79"/>
              </a:rPr>
              <a:t>Primer raziskave med učenci in starši.</a:t>
            </a:r>
          </a:p>
          <a:p>
            <a:endParaRPr lang="sl-SI" b="1" i="1" dirty="0" smtClean="0">
              <a:solidFill>
                <a:srgbClr val="6699FF"/>
              </a:solidFill>
              <a:latin typeface="Segoe Print" panose="02000600000000000000" pitchFamily="2" charset="0"/>
              <a:cs typeface="Narkisim" panose="020E0502050101010101" pitchFamily="34" charset="-79"/>
            </a:endParaRPr>
          </a:p>
          <a:p>
            <a:r>
              <a:rPr lang="sl-SI" b="1" i="1" dirty="0" smtClean="0">
                <a:cs typeface="Narkisim" panose="020E0502050101010101" pitchFamily="34" charset="-79"/>
              </a:rPr>
              <a:t>Norina BOGATEC</a:t>
            </a:r>
          </a:p>
          <a:p>
            <a:r>
              <a:rPr lang="sl-SI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Narkisim" panose="020E0502050101010101" pitchFamily="34" charset="-79"/>
              </a:rPr>
              <a:t>Slovenski raziskovalni inštitut – </a:t>
            </a:r>
            <a:r>
              <a:rPr lang="it-IT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Narkisim" panose="020E0502050101010101" pitchFamily="34" charset="-79"/>
              </a:rPr>
              <a:t>Istituto sloveno di ricerche </a:t>
            </a:r>
            <a:r>
              <a:rPr lang="sl-SI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Narkisim" panose="020E0502050101010101" pitchFamily="34" charset="-79"/>
              </a:rPr>
              <a:t>SLORI (TS)</a:t>
            </a:r>
          </a:p>
          <a:p>
            <a:r>
              <a:rPr lang="sl-SI" b="1" i="1" dirty="0" smtClean="0">
                <a:cs typeface="Narkisim" panose="020E0502050101010101" pitchFamily="34" charset="-79"/>
              </a:rPr>
              <a:t>Veronika LOKAR </a:t>
            </a:r>
          </a:p>
          <a:p>
            <a:r>
              <a:rPr lang="sl-SI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Narkisim" panose="020E0502050101010101" pitchFamily="34" charset="-79"/>
              </a:rPr>
              <a:t>Sklad/Fondazione </a:t>
            </a:r>
            <a:r>
              <a:rPr lang="sl-SI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Narkisim" panose="020E0502050101010101" pitchFamily="34" charset="-79"/>
              </a:rPr>
              <a:t>Libero</a:t>
            </a:r>
            <a:r>
              <a:rPr lang="sl-SI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Narkisim" panose="020E0502050101010101" pitchFamily="34" charset="-79"/>
              </a:rPr>
              <a:t> in Zora Polojaz (TS)</a:t>
            </a:r>
            <a:endParaRPr lang="sl-SI" sz="3200" b="1" i="1" dirty="0">
              <a:solidFill>
                <a:srgbClr val="6699FF"/>
              </a:solidFill>
              <a:latin typeface="Segoe Print" panose="02000600000000000000" pitchFamily="2" charset="0"/>
              <a:cs typeface="Narkisim" panose="020E0502050101010101" pitchFamily="34" charset="-79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718494" y="3356992"/>
            <a:ext cx="1338361" cy="3312368"/>
          </a:xfrm>
          <a:prstGeom prst="rect">
            <a:avLst/>
          </a:prstGeom>
          <a:solidFill>
            <a:schemeClr val="bg1"/>
          </a:solidFill>
          <a:ln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5508104" cy="57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" y="38305"/>
            <a:ext cx="3960440" cy="22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02" y="1626822"/>
            <a:ext cx="5495027" cy="90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635896" y="2653447"/>
            <a:ext cx="5508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i="1" dirty="0" smtClean="0"/>
              <a:t>I.C. </a:t>
            </a:r>
            <a:r>
              <a:rPr lang="sl-SI" sz="1600" i="1" dirty="0" err="1" smtClean="0"/>
              <a:t>Iqbal</a:t>
            </a:r>
            <a:r>
              <a:rPr lang="sl-SI" sz="1600" i="1" dirty="0" smtClean="0"/>
              <a:t> </a:t>
            </a:r>
            <a:r>
              <a:rPr lang="sl-SI" sz="1600" i="1" dirty="0" err="1" smtClean="0"/>
              <a:t>Masih</a:t>
            </a:r>
            <a:r>
              <a:rPr lang="sl-SI" sz="1600" i="1" dirty="0" smtClean="0"/>
              <a:t> - 19/05/2015</a:t>
            </a:r>
            <a:endParaRPr lang="sl-SI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" y="264997"/>
            <a:ext cx="3547549" cy="248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Logotip+pripis_SLORI_barv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37" y="4750134"/>
            <a:ext cx="1320605" cy="52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logo IqbalMasi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05" y="5661248"/>
            <a:ext cx="901088" cy="80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logo Sklad Poloja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436" y="3764313"/>
            <a:ext cx="1289334" cy="32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4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2852936"/>
            <a:ext cx="9144000" cy="40050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07229"/>
            <a:ext cx="9144000" cy="439933"/>
          </a:xfrm>
        </p:spPr>
        <p:txBody>
          <a:bodyPr/>
          <a:lstStyle/>
          <a:p>
            <a:pPr algn="l">
              <a:lnSpc>
                <a:spcPts val="1000"/>
              </a:lnSpc>
            </a:pP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Norina BOGATEC &amp; Veronika LOKAR</a:t>
            </a:r>
          </a:p>
          <a:p>
            <a:pPr algn="l">
              <a:lnSpc>
                <a:spcPts val="1000"/>
              </a:lnSpc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Perché lo sloveno.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ricerca tra gli alunni ed i genitori.</a:t>
            </a:r>
          </a:p>
          <a:p>
            <a:pPr algn="l">
              <a:lnSpc>
                <a:spcPts val="1000"/>
              </a:lnSpc>
            </a:pPr>
            <a:r>
              <a:rPr lang="sl-SI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Zakaj slovenščino. Primer raziskave med učenci in starši</a:t>
            </a: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l-SI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332656"/>
            <a:ext cx="4355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Lo sloveno dopo la secondaria di primo grado</a:t>
            </a:r>
            <a:endParaRPr lang="it-IT" sz="3600" b="1" dirty="0">
              <a:solidFill>
                <a:srgbClr val="6600CC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88024" y="332656"/>
            <a:ext cx="4355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Slovenščina po srednji šoli prve stopnje</a:t>
            </a:r>
            <a:endParaRPr lang="sl-SI" sz="36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932338" cy="508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7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" y="2852936"/>
            <a:ext cx="9144000" cy="40050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3" y="1988840"/>
            <a:ext cx="4464497" cy="2304256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it-IT" sz="60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Interviste ai genitori</a:t>
            </a:r>
            <a:endParaRPr lang="it-IT" sz="6000" b="1" dirty="0">
              <a:solidFill>
                <a:srgbClr val="6600CC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07229"/>
            <a:ext cx="9144000" cy="439933"/>
          </a:xfrm>
        </p:spPr>
        <p:txBody>
          <a:bodyPr/>
          <a:lstStyle/>
          <a:p>
            <a:pPr algn="l">
              <a:lnSpc>
                <a:spcPts val="1000"/>
              </a:lnSpc>
            </a:pP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Norina BOGATEC &amp; Veronika LOKAR</a:t>
            </a:r>
          </a:p>
          <a:p>
            <a:pPr algn="l">
              <a:lnSpc>
                <a:spcPts val="1000"/>
              </a:lnSpc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Perché lo sloveno.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ricerca tra gli alunni ed i genitori.</a:t>
            </a:r>
          </a:p>
          <a:p>
            <a:pPr algn="l">
              <a:lnSpc>
                <a:spcPts val="1000"/>
              </a:lnSpc>
            </a:pPr>
            <a:r>
              <a:rPr lang="sl-SI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Zakaj slovenščino. Primer raziskave med učenci in starši</a:t>
            </a: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l-SI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932040" y="1988840"/>
            <a:ext cx="4032448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60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Intervju  s starši</a:t>
            </a:r>
            <a:endParaRPr lang="sl-SI" sz="60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" y="2852936"/>
            <a:ext cx="9144000" cy="40050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332656"/>
            <a:ext cx="4176464" cy="6192688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Gli intervistati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it-IT" sz="22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Genitori di</a:t>
            </a:r>
            <a:r>
              <a:rPr lang="sl-SI" sz="22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 25</a:t>
            </a:r>
            <a:r>
              <a:rPr lang="it-IT" sz="22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 alunni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it-IT" sz="22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della sezione B: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it-IT" sz="22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1</a:t>
            </a:r>
            <a:r>
              <a:rPr lang="sl-SI" sz="22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7</a:t>
            </a:r>
            <a:r>
              <a:rPr lang="it-IT" sz="22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 madri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it-IT" sz="22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5 padri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it-IT" sz="22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 1 coppia</a:t>
            </a:r>
          </a:p>
          <a:p>
            <a:pPr marL="0" indent="0" algn="r">
              <a:spcBef>
                <a:spcPts val="0"/>
              </a:spcBef>
              <a:buNone/>
            </a:pPr>
            <a:endParaRPr lang="it-IT" sz="2200" dirty="0" smtClean="0">
              <a:solidFill>
                <a:srgbClr val="6600CC"/>
              </a:solidFill>
              <a:latin typeface="Segoe Print" panose="02000600000000000000" pitchFamily="2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Metodologia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it-IT" sz="22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Intervista                  semi-strutturata</a:t>
            </a:r>
            <a:endParaRPr lang="sl-SI" sz="2200" dirty="0" smtClean="0">
              <a:solidFill>
                <a:srgbClr val="6600CC"/>
              </a:solidFill>
              <a:latin typeface="Segoe Print" panose="02000600000000000000" pitchFamily="2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sl-SI" sz="2200" dirty="0" smtClean="0">
              <a:solidFill>
                <a:srgbClr val="6600CC"/>
              </a:solidFill>
              <a:latin typeface="Segoe Print" panose="02000600000000000000" pitchFamily="2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it-IT" sz="2800" b="1" dirty="0">
                <a:solidFill>
                  <a:srgbClr val="6600CC"/>
                </a:solidFill>
                <a:latin typeface="Segoe Print" panose="02000600000000000000" pitchFamily="2" charset="0"/>
              </a:rPr>
              <a:t>Obiettivo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it-IT" sz="2200" dirty="0">
                <a:solidFill>
                  <a:srgbClr val="6600CC"/>
                </a:solidFill>
                <a:latin typeface="Segoe Print" panose="02000600000000000000" pitchFamily="2" charset="0"/>
              </a:rPr>
              <a:t>Capire le motivazioni della scelta dello sloveno ed il grado di soddisfazione di questa esperienza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07229"/>
            <a:ext cx="9144000" cy="439933"/>
          </a:xfrm>
        </p:spPr>
        <p:txBody>
          <a:bodyPr/>
          <a:lstStyle/>
          <a:p>
            <a:pPr algn="l">
              <a:lnSpc>
                <a:spcPts val="1000"/>
              </a:lnSpc>
            </a:pP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Norina BOGATEC &amp; Veronika LOKAR</a:t>
            </a:r>
          </a:p>
          <a:p>
            <a:pPr algn="l">
              <a:lnSpc>
                <a:spcPts val="1000"/>
              </a:lnSpc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Perché lo sloveno.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ricerca tra gli alunni ed i genitori.</a:t>
            </a:r>
          </a:p>
          <a:p>
            <a:pPr algn="l">
              <a:lnSpc>
                <a:spcPts val="1000"/>
              </a:lnSpc>
            </a:pPr>
            <a:r>
              <a:rPr lang="sl-SI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Zakaj slovenščino. Primer raziskave med učenci in starši</a:t>
            </a: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l-SI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693112" y="332656"/>
            <a:ext cx="3623304" cy="619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28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Intervjuvani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2200" smtClean="0">
                <a:solidFill>
                  <a:srgbClr val="FF0066"/>
                </a:solidFill>
                <a:latin typeface="Segoe Print" panose="02000600000000000000" pitchFamily="2" charset="0"/>
              </a:rPr>
              <a:t>Starši 25 učencev </a:t>
            </a:r>
            <a:endParaRPr lang="sl-SI" sz="2200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22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paralelke B: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l-SI" sz="22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17 mater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22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 očetov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22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 par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l-SI" sz="2200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2800" b="1" dirty="0">
                <a:solidFill>
                  <a:srgbClr val="FF0066"/>
                </a:solidFill>
                <a:latin typeface="Segoe Print" panose="02000600000000000000" pitchFamily="2" charset="0"/>
              </a:rPr>
              <a:t>Metodologija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200" dirty="0">
                <a:solidFill>
                  <a:srgbClr val="FF0066"/>
                </a:solidFill>
                <a:latin typeface="Segoe Print" panose="02000600000000000000" pitchFamily="2" charset="0"/>
              </a:rPr>
              <a:t>Delno-strukturirani </a:t>
            </a:r>
            <a:endParaRPr lang="sl-SI" sz="2200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22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intervju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l-SI" sz="2200" b="1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30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Cilj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22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Ugotoviti motivacije za izbiro slovenščine in   stopnjo zadovoljstva           s to izkušnjo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l-SI" sz="2400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sl-SI" sz="2400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" y="2852936"/>
            <a:ext cx="9144000" cy="40050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" y="116632"/>
            <a:ext cx="4427983" cy="5832648"/>
          </a:xfrm>
        </p:spPr>
        <p:txBody>
          <a:bodyPr>
            <a:noAutofit/>
          </a:bodyPr>
          <a:lstStyle/>
          <a:p>
            <a:pPr marL="0" indent="0" algn="r">
              <a:spcBef>
                <a:spcPts val="2400"/>
              </a:spcBef>
              <a:buNone/>
            </a:pPr>
            <a:r>
              <a:rPr lang="it-IT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Contenuti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Distribuzione degli alunni per luogo di residenza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Motivazione della scelta       dello sloveno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L‘uso dello sloveno in famiglia e tra gli amici e conoscenti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Conoscenza della comunità nazionale slovena in Italia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Aspettative rispetto il livello di conoscenza dello sloveno e il proseguimento degli studi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Soddisfazione rispetto alla scelta </a:t>
            </a:r>
          </a:p>
          <a:p>
            <a:pPr marL="0" indent="0" algn="r">
              <a:spcBef>
                <a:spcPts val="2400"/>
              </a:spcBef>
              <a:buNone/>
            </a:pPr>
            <a:endParaRPr lang="sl-SI" sz="2000" dirty="0">
              <a:solidFill>
                <a:srgbClr val="6600CC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07229"/>
            <a:ext cx="9144000" cy="439933"/>
          </a:xfrm>
        </p:spPr>
        <p:txBody>
          <a:bodyPr/>
          <a:lstStyle/>
          <a:p>
            <a:pPr algn="l">
              <a:lnSpc>
                <a:spcPts val="1000"/>
              </a:lnSpc>
            </a:pP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Norina BOGATEC &amp; Veronika LOKAR</a:t>
            </a:r>
          </a:p>
          <a:p>
            <a:pPr algn="l">
              <a:lnSpc>
                <a:spcPts val="1000"/>
              </a:lnSpc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Perché lo sloveno.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ricerca tra gli alunni ed i genitori.</a:t>
            </a:r>
          </a:p>
          <a:p>
            <a:pPr algn="l">
              <a:lnSpc>
                <a:spcPts val="1000"/>
              </a:lnSpc>
            </a:pPr>
            <a:r>
              <a:rPr lang="sl-SI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Zakaj slovenščino. Primer raziskave med učenci in starši</a:t>
            </a: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l-SI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693112" y="116632"/>
            <a:ext cx="3970784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l-SI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Vsebine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Razporeditev učencev glede na kraj bivanja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Razlogi za izbiro slovenskega jezika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Raba slovenščine v družini, med prijatelji in znanci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Osveščenost o slovenski narodni skupnosti v Italiji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Pričakovanja glede nivoja znanja slovenščine in nadaljnjega študija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Zadovoljstvo z izbiro</a:t>
            </a:r>
          </a:p>
        </p:txBody>
      </p:sp>
      <p:sp>
        <p:nvSpPr>
          <p:cNvPr id="8" name="Stella a 5 punte 7"/>
          <p:cNvSpPr/>
          <p:nvPr/>
        </p:nvSpPr>
        <p:spPr>
          <a:xfrm>
            <a:off x="4463989" y="980728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Stella a 5 punte 8"/>
          <p:cNvSpPr/>
          <p:nvPr/>
        </p:nvSpPr>
        <p:spPr>
          <a:xfrm>
            <a:off x="4463989" y="1916832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Stella a 5 punte 9"/>
          <p:cNvSpPr/>
          <p:nvPr/>
        </p:nvSpPr>
        <p:spPr>
          <a:xfrm>
            <a:off x="4463989" y="2852936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Stella a 5 punte 10"/>
          <p:cNvSpPr/>
          <p:nvPr/>
        </p:nvSpPr>
        <p:spPr>
          <a:xfrm>
            <a:off x="4477088" y="3753036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Stella a 5 punte 11"/>
          <p:cNvSpPr/>
          <p:nvPr/>
        </p:nvSpPr>
        <p:spPr>
          <a:xfrm>
            <a:off x="4477088" y="4653136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Stella a 5 punte 12"/>
          <p:cNvSpPr/>
          <p:nvPr/>
        </p:nvSpPr>
        <p:spPr>
          <a:xfrm>
            <a:off x="4499992" y="5877272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4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" y="2852936"/>
            <a:ext cx="9144000" cy="40050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" y="404664"/>
            <a:ext cx="4427983" cy="5760640"/>
          </a:xfrm>
        </p:spPr>
        <p:txBody>
          <a:bodyPr>
            <a:noAutofit/>
          </a:bodyPr>
          <a:lstStyle/>
          <a:p>
            <a:pPr marL="0" indent="0" algn="r">
              <a:spcBef>
                <a:spcPts val="2400"/>
              </a:spcBef>
              <a:buNone/>
            </a:pPr>
            <a:r>
              <a:rPr lang="it-IT" sz="28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Alcune considerazioni</a:t>
            </a:r>
          </a:p>
          <a:p>
            <a:pPr marL="0" indent="0" algn="r">
              <a:spcBef>
                <a:spcPts val="2400"/>
              </a:spcBef>
              <a:buNone/>
            </a:pPr>
            <a:endParaRPr lang="sl-SI" sz="2000" dirty="0" smtClean="0">
              <a:solidFill>
                <a:srgbClr val="6600CC"/>
              </a:solidFill>
              <a:latin typeface="Segoe Print" panose="02000600000000000000" pitchFamily="2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Scelta dello sloveno perch</a:t>
            </a:r>
            <a:r>
              <a:rPr lang="it-IT" sz="2000" dirty="0">
                <a:solidFill>
                  <a:srgbClr val="6600CC"/>
                </a:solidFill>
                <a:latin typeface="Segoe Print" panose="02000600000000000000" pitchFamily="2" charset="0"/>
              </a:rPr>
              <a:t>é</a:t>
            </a: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: </a:t>
            </a:r>
          </a:p>
          <a:p>
            <a:pPr marL="269875" indent="-161925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it-IT" sz="19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lingua del Paese confinante   </a:t>
            </a:r>
          </a:p>
          <a:p>
            <a:pPr marL="269875" indent="-16192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it-IT" sz="19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valore aggiunto per un futuro  professionale</a:t>
            </a:r>
          </a:p>
          <a:p>
            <a:pPr marL="269875" indent="-16192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it-IT" sz="19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strumento di conoscenza della comunità slovena in Italia</a:t>
            </a:r>
          </a:p>
          <a:p>
            <a:pPr marL="269875" indent="-16192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it-IT" sz="19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una delle lingue parlate dai parenti, amici e conoscenti</a:t>
            </a:r>
            <a:endParaRPr lang="sl-SI" sz="1900" dirty="0" smtClean="0">
              <a:solidFill>
                <a:srgbClr val="6600CC"/>
              </a:solidFill>
              <a:latin typeface="Segoe Print" panose="02000600000000000000" pitchFamily="2" charset="0"/>
            </a:endParaRPr>
          </a:p>
          <a:p>
            <a:pPr marL="269875" indent="-16192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it-IT" sz="1900" dirty="0">
                <a:solidFill>
                  <a:srgbClr val="6600CC"/>
                </a:solidFill>
                <a:latin typeface="Segoe Print" panose="02000600000000000000" pitchFamily="2" charset="0"/>
              </a:rPr>
              <a:t>riavvicinamento alle proprie origini (“lingua degli affetti”) </a:t>
            </a:r>
            <a:endParaRPr lang="sl-SI" sz="1900" dirty="0">
              <a:solidFill>
                <a:srgbClr val="6600CC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07229"/>
            <a:ext cx="9144000" cy="439933"/>
          </a:xfrm>
        </p:spPr>
        <p:txBody>
          <a:bodyPr/>
          <a:lstStyle/>
          <a:p>
            <a:pPr algn="l">
              <a:lnSpc>
                <a:spcPts val="1000"/>
              </a:lnSpc>
            </a:pP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Norina BOGATEC &amp; Veronika LOKAR</a:t>
            </a:r>
          </a:p>
          <a:p>
            <a:pPr algn="l">
              <a:lnSpc>
                <a:spcPts val="1000"/>
              </a:lnSpc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Perché lo sloveno.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ricerca tra gli alunni ed i genitori.</a:t>
            </a:r>
          </a:p>
          <a:p>
            <a:pPr algn="l">
              <a:lnSpc>
                <a:spcPts val="1000"/>
              </a:lnSpc>
            </a:pPr>
            <a:r>
              <a:rPr lang="sl-SI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Zakaj slovenščino. Primer raziskave med učenci in starši</a:t>
            </a: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l-SI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693112" y="404664"/>
            <a:ext cx="4450888" cy="576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l-SI" sz="28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Nekatere ugotovitve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endParaRPr lang="sl-SI" sz="2000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Izbira slovenščine ker: </a:t>
            </a:r>
          </a:p>
          <a:p>
            <a:pPr marL="179388" indent="-161925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sl-SI" sz="19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jezik sosednje države</a:t>
            </a:r>
          </a:p>
          <a:p>
            <a:pPr marL="179388" indent="-16192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sl-SI" sz="19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dodana vrednost za bodoči   poklic</a:t>
            </a:r>
          </a:p>
          <a:p>
            <a:pPr marL="179388" indent="-16192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sl-SI" sz="19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orodje za spoznavanje slovenske skupnosti v Italiji</a:t>
            </a:r>
          </a:p>
          <a:p>
            <a:pPr marL="179388" indent="-16192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sl-SI" sz="19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eden izmed jezikov sorodnikov, prijateljev in znancev</a:t>
            </a:r>
          </a:p>
          <a:p>
            <a:pPr marL="179388" indent="-16192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sl-SI" sz="19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vračanje k svojim koreninam (“jezik čustev”)</a:t>
            </a:r>
          </a:p>
        </p:txBody>
      </p:sp>
      <p:sp>
        <p:nvSpPr>
          <p:cNvPr id="9" name="Stella a 5 punte 8"/>
          <p:cNvSpPr/>
          <p:nvPr/>
        </p:nvSpPr>
        <p:spPr>
          <a:xfrm>
            <a:off x="4463989" y="1556792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78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" y="2852936"/>
            <a:ext cx="9144000" cy="40050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" y="836712"/>
            <a:ext cx="4427983" cy="4968552"/>
          </a:xfrm>
        </p:spPr>
        <p:txBody>
          <a:bodyPr>
            <a:noAutofit/>
          </a:bodyPr>
          <a:lstStyle/>
          <a:p>
            <a:pPr marL="0" indent="0" algn="r">
              <a:spcBef>
                <a:spcPts val="2400"/>
              </a:spcBef>
              <a:buNone/>
            </a:pPr>
            <a:r>
              <a:rPr lang="it-IT" sz="2000" dirty="0">
                <a:solidFill>
                  <a:srgbClr val="6600CC"/>
                </a:solidFill>
                <a:latin typeface="Segoe Print" panose="02000600000000000000" pitchFamily="2" charset="0"/>
              </a:rPr>
              <a:t>Commenti positivi sull‘operato della scuola ed entusiasmo degli alunni per le iniziative nell‘ambito dell‘Open </a:t>
            </a:r>
            <a:r>
              <a:rPr lang="it-IT" sz="2000" dirty="0" err="1">
                <a:solidFill>
                  <a:srgbClr val="6600CC"/>
                </a:solidFill>
                <a:latin typeface="Segoe Print" panose="02000600000000000000" pitchFamily="2" charset="0"/>
              </a:rPr>
              <a:t>day</a:t>
            </a:r>
            <a:endParaRPr lang="sl-SI" sz="2000" dirty="0" smtClean="0">
              <a:solidFill>
                <a:srgbClr val="6600CC"/>
              </a:solidFill>
              <a:latin typeface="Segoe Print" panose="02000600000000000000" pitchFamily="2" charset="0"/>
            </a:endParaRPr>
          </a:p>
          <a:p>
            <a:pPr marL="0" indent="0" algn="r">
              <a:spcBef>
                <a:spcPts val="24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Soddisfazione per la qualità dell’insegnamento 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Difficoltà nello studio dello sloveno come base per l’acquisizione di altre lingue complesse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La continuazione dello studio dello sloveno rimane un problema aperto</a:t>
            </a:r>
          </a:p>
          <a:p>
            <a:pPr marL="0" indent="0" algn="r">
              <a:spcBef>
                <a:spcPts val="2400"/>
              </a:spcBef>
              <a:buNone/>
            </a:pPr>
            <a:endParaRPr lang="it-IT" sz="2000" dirty="0" smtClean="0">
              <a:solidFill>
                <a:srgbClr val="6600CC"/>
              </a:solidFill>
              <a:latin typeface="Segoe Print" panose="02000600000000000000" pitchFamily="2" charset="0"/>
            </a:endParaRPr>
          </a:p>
          <a:p>
            <a:pPr marL="0" indent="0" algn="r">
              <a:spcBef>
                <a:spcPts val="2400"/>
              </a:spcBef>
              <a:buNone/>
            </a:pPr>
            <a:endParaRPr lang="sl-SI" sz="2000" dirty="0">
              <a:solidFill>
                <a:srgbClr val="6600CC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07229"/>
            <a:ext cx="9144000" cy="439933"/>
          </a:xfrm>
        </p:spPr>
        <p:txBody>
          <a:bodyPr/>
          <a:lstStyle/>
          <a:p>
            <a:pPr algn="l">
              <a:lnSpc>
                <a:spcPts val="1000"/>
              </a:lnSpc>
            </a:pP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Norina BOGATEC &amp; Veronika LOKAR</a:t>
            </a:r>
          </a:p>
          <a:p>
            <a:pPr algn="l">
              <a:lnSpc>
                <a:spcPts val="1000"/>
              </a:lnSpc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Perché lo sloveno.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ricerca tra gli alunni ed i genitori.</a:t>
            </a:r>
          </a:p>
          <a:p>
            <a:pPr algn="l">
              <a:lnSpc>
                <a:spcPts val="1000"/>
              </a:lnSpc>
            </a:pPr>
            <a:r>
              <a:rPr lang="sl-SI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Zakaj slovenščino. Primer raziskave med učenci in starši</a:t>
            </a: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l-SI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693112" y="836712"/>
            <a:ext cx="3839328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3" indent="0">
              <a:spcBef>
                <a:spcPts val="2400"/>
              </a:spcBef>
              <a:buNone/>
            </a:pPr>
            <a:r>
              <a:rPr lang="sl-SI" sz="2000" dirty="0">
                <a:solidFill>
                  <a:srgbClr val="FF0066"/>
                </a:solidFill>
                <a:latin typeface="Segoe Print" panose="02000600000000000000" pitchFamily="2" charset="0"/>
              </a:rPr>
              <a:t>Pozitivna mnenja o delovanju šole in navdušenje učencev na pobude v okviru Dneva odprtih vrat </a:t>
            </a:r>
            <a:endParaRPr lang="sl-SI" sz="2000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17463" indent="0">
              <a:spcBef>
                <a:spcPts val="2400"/>
              </a:spcBef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Zadovoljstvo s kakovostjo poučevanja</a:t>
            </a:r>
          </a:p>
          <a:p>
            <a:pPr marL="17463" indent="0">
              <a:spcBef>
                <a:spcPts val="2400"/>
              </a:spcBef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Težave pri učenju </a:t>
            </a:r>
          </a:p>
          <a:p>
            <a:pPr marL="17463" indent="0">
              <a:spcBef>
                <a:spcPts val="0"/>
              </a:spcBef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slovenščine kot osnova za osvajanje drugih zahtevnih jezikov</a:t>
            </a:r>
          </a:p>
          <a:p>
            <a:pPr marL="17463" indent="0">
              <a:spcBef>
                <a:spcPts val="0"/>
              </a:spcBef>
              <a:buNone/>
            </a:pPr>
            <a:endParaRPr lang="sl-SI" sz="2000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17463" indent="0">
              <a:spcBef>
                <a:spcPts val="0"/>
              </a:spcBef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Nadaljnje učenje  slovenščine ostaja odprto vprašanje</a:t>
            </a:r>
          </a:p>
          <a:p>
            <a:pPr marL="17463" indent="0">
              <a:spcBef>
                <a:spcPts val="0"/>
              </a:spcBef>
              <a:buNone/>
            </a:pPr>
            <a:endParaRPr lang="sl-SI" sz="2000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17463" indent="0">
              <a:spcBef>
                <a:spcPts val="2400"/>
              </a:spcBef>
              <a:buNone/>
            </a:pPr>
            <a:endParaRPr lang="sl-SI" sz="2000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Stella a 5 punte 7"/>
          <p:cNvSpPr/>
          <p:nvPr/>
        </p:nvSpPr>
        <p:spPr>
          <a:xfrm>
            <a:off x="4463989" y="908720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Stella a 5 punte 8"/>
          <p:cNvSpPr/>
          <p:nvPr/>
        </p:nvSpPr>
        <p:spPr>
          <a:xfrm>
            <a:off x="4463989" y="2420888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Stella a 5 punte 10"/>
          <p:cNvSpPr/>
          <p:nvPr/>
        </p:nvSpPr>
        <p:spPr>
          <a:xfrm>
            <a:off x="4472832" y="3356992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Stella a 5 punte 12"/>
          <p:cNvSpPr/>
          <p:nvPr/>
        </p:nvSpPr>
        <p:spPr>
          <a:xfrm>
            <a:off x="4463778" y="4869160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77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4293096"/>
            <a:ext cx="7772400" cy="147002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41663"/>
            <a:ext cx="5508104" cy="57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" y="38305"/>
            <a:ext cx="3960440" cy="22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02" y="1415749"/>
            <a:ext cx="5495027" cy="90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" y="2852936"/>
            <a:ext cx="9144000" cy="40050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CasellaDiTesto 5"/>
          <p:cNvSpPr txBox="1"/>
          <p:nvPr/>
        </p:nvSpPr>
        <p:spPr>
          <a:xfrm>
            <a:off x="-1" y="3140968"/>
            <a:ext cx="86044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9933FF"/>
                </a:solidFill>
                <a:latin typeface="Segoe Print" panose="02000600000000000000" pitchFamily="2" charset="0"/>
                <a:cs typeface="Narkisim" panose="020E0502050101010101" pitchFamily="34" charset="-79"/>
              </a:rPr>
              <a:t>Grazie per l‘attenzione</a:t>
            </a:r>
            <a:r>
              <a:rPr lang="sl-SI" sz="4800" b="1" dirty="0" smtClean="0">
                <a:solidFill>
                  <a:srgbClr val="9933FF"/>
                </a:solidFill>
                <a:latin typeface="Segoe Print" panose="02000600000000000000" pitchFamily="2" charset="0"/>
                <a:cs typeface="Narkisim" panose="020E0502050101010101" pitchFamily="34" charset="-79"/>
              </a:rPr>
              <a:t>!</a:t>
            </a:r>
          </a:p>
          <a:p>
            <a:endParaRPr lang="sl-SI" sz="1200" b="1" i="1" dirty="0" smtClean="0">
              <a:solidFill>
                <a:srgbClr val="3333CC"/>
              </a:solidFill>
              <a:latin typeface="Segoe Print" panose="02000600000000000000" pitchFamily="2" charset="0"/>
              <a:cs typeface="Narkisim" panose="020E0502050101010101" pitchFamily="34" charset="-79"/>
            </a:endParaRPr>
          </a:p>
          <a:p>
            <a:r>
              <a:rPr lang="sl-SI" sz="4800" b="1" dirty="0" smtClean="0">
                <a:solidFill>
                  <a:srgbClr val="FF0066"/>
                </a:solidFill>
                <a:latin typeface="Segoe Print" panose="02000600000000000000" pitchFamily="2" charset="0"/>
                <a:cs typeface="Narkisim" panose="020E0502050101010101" pitchFamily="34" charset="-79"/>
              </a:rPr>
              <a:t>Hvala za pozornost!</a:t>
            </a:r>
          </a:p>
          <a:p>
            <a:endParaRPr lang="sl-SI" b="1" i="1" dirty="0" smtClean="0">
              <a:solidFill>
                <a:srgbClr val="6699FF"/>
              </a:solidFill>
              <a:latin typeface="Segoe Print" panose="02000600000000000000" pitchFamily="2" charset="0"/>
              <a:cs typeface="Narkisim" panose="020E0502050101010101" pitchFamily="34" charset="-79"/>
            </a:endParaRPr>
          </a:p>
          <a:p>
            <a:r>
              <a:rPr lang="sl-SI" b="1" i="1" dirty="0" smtClean="0">
                <a:cs typeface="Narkisim" panose="020E0502050101010101" pitchFamily="34" charset="-79"/>
              </a:rPr>
              <a:t>Norina BOGATEC</a:t>
            </a:r>
          </a:p>
          <a:p>
            <a:r>
              <a:rPr lang="sl-SI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Narkisim" panose="020E0502050101010101" pitchFamily="34" charset="-79"/>
              </a:rPr>
              <a:t>Slovenski raziskovalni inštitut – </a:t>
            </a:r>
            <a:r>
              <a:rPr lang="it-IT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Narkisim" panose="020E0502050101010101" pitchFamily="34" charset="-79"/>
              </a:rPr>
              <a:t>Istituto sloveno di ricerche </a:t>
            </a:r>
            <a:r>
              <a:rPr lang="sl-SI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Narkisim" panose="020E0502050101010101" pitchFamily="34" charset="-79"/>
              </a:rPr>
              <a:t>SLORI (TS)</a:t>
            </a:r>
          </a:p>
          <a:p>
            <a:r>
              <a:rPr lang="sl-SI" b="1" i="1" dirty="0" smtClean="0">
                <a:cs typeface="Narkisim" panose="020E0502050101010101" pitchFamily="34" charset="-79"/>
              </a:rPr>
              <a:t>Veronika LOKAR </a:t>
            </a:r>
          </a:p>
          <a:p>
            <a:r>
              <a:rPr lang="sl-SI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Narkisim" panose="020E0502050101010101" pitchFamily="34" charset="-79"/>
              </a:rPr>
              <a:t>Sklad/Fondazione </a:t>
            </a:r>
            <a:r>
              <a:rPr lang="sl-SI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Narkisim" panose="020E0502050101010101" pitchFamily="34" charset="-79"/>
              </a:rPr>
              <a:t>Libero</a:t>
            </a:r>
            <a:r>
              <a:rPr lang="sl-SI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Narkisim" panose="020E0502050101010101" pitchFamily="34" charset="-79"/>
              </a:rPr>
              <a:t> in Zora Polojaz (TS)</a:t>
            </a:r>
            <a:endParaRPr lang="sl-SI" sz="3200" b="1" i="1" dirty="0">
              <a:solidFill>
                <a:srgbClr val="6699FF"/>
              </a:solidFill>
              <a:latin typeface="Segoe Print" panose="02000600000000000000" pitchFamily="2" charset="0"/>
              <a:cs typeface="Narkisim" panose="020E0502050101010101" pitchFamily="34" charset="-79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35896" y="2442374"/>
            <a:ext cx="5508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i="1" dirty="0" smtClean="0"/>
              <a:t>I.C. </a:t>
            </a:r>
            <a:r>
              <a:rPr lang="sl-SI" sz="1600" i="1" dirty="0" err="1" smtClean="0"/>
              <a:t>Iqbal</a:t>
            </a:r>
            <a:r>
              <a:rPr lang="sl-SI" sz="1600" i="1" dirty="0" smtClean="0"/>
              <a:t> </a:t>
            </a:r>
            <a:r>
              <a:rPr lang="sl-SI" sz="1600" i="1" dirty="0" err="1" smtClean="0"/>
              <a:t>Masih</a:t>
            </a:r>
            <a:r>
              <a:rPr lang="sl-SI" sz="1600" i="1" dirty="0" smtClean="0"/>
              <a:t> - 19/05/2015</a:t>
            </a:r>
            <a:endParaRPr lang="sl-SI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" y="264997"/>
            <a:ext cx="3547549" cy="248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7718494" y="3068960"/>
            <a:ext cx="1338361" cy="3312368"/>
          </a:xfrm>
          <a:prstGeom prst="rect">
            <a:avLst/>
          </a:prstGeom>
          <a:solidFill>
            <a:schemeClr val="bg1"/>
          </a:solidFill>
          <a:ln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Picture 2" descr="Logotip+pripis_SLORI_barv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37" y="4462102"/>
            <a:ext cx="1320605" cy="52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logo IqbalMasi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05" y="5373216"/>
            <a:ext cx="901088" cy="80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logo Sklad Poloja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436" y="3476281"/>
            <a:ext cx="1289334" cy="32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2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" y="2852936"/>
            <a:ext cx="9144000" cy="40050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28700"/>
            <a:ext cx="4427983" cy="5256584"/>
          </a:xfrm>
        </p:spPr>
        <p:txBody>
          <a:bodyPr>
            <a:noAutofit/>
          </a:bodyPr>
          <a:lstStyle/>
          <a:p>
            <a:pPr marL="0" indent="0" algn="r">
              <a:spcBef>
                <a:spcPts val="2400"/>
              </a:spcBef>
              <a:buNone/>
            </a:pPr>
            <a:r>
              <a:rPr lang="it-IT" sz="30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I perché della ricerca</a:t>
            </a:r>
            <a:endParaRPr lang="sl-SI" sz="3000" b="1" dirty="0" smtClean="0">
              <a:solidFill>
                <a:srgbClr val="6600CC"/>
              </a:solidFill>
              <a:latin typeface="Segoe Print" panose="02000600000000000000" pitchFamily="2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it-IT" sz="3000" b="1" dirty="0" smtClean="0">
              <a:solidFill>
                <a:srgbClr val="6600CC"/>
              </a:solidFill>
              <a:latin typeface="Segoe Print" panose="02000600000000000000" pitchFamily="2" charset="0"/>
            </a:endParaRPr>
          </a:p>
          <a:p>
            <a:pPr marL="0" indent="0" algn="r">
              <a:spcBef>
                <a:spcPts val="24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primo caso di scuola italiana con insegnamento dello sloveno come materia curriculare</a:t>
            </a:r>
            <a:endParaRPr lang="sl-SI" sz="2000" dirty="0" smtClean="0">
              <a:solidFill>
                <a:srgbClr val="6600CC"/>
              </a:solidFill>
              <a:latin typeface="Segoe Print" panose="02000600000000000000" pitchFamily="2" charset="0"/>
            </a:endParaRPr>
          </a:p>
          <a:p>
            <a:pPr marL="0" indent="0" algn="r">
              <a:spcBef>
                <a:spcPts val="2400"/>
              </a:spcBef>
              <a:buNone/>
            </a:pPr>
            <a:r>
              <a:rPr lang="it-IT" sz="2000" dirty="0">
                <a:solidFill>
                  <a:srgbClr val="6600CC"/>
                </a:solidFill>
                <a:latin typeface="Segoe Print" panose="02000600000000000000" pitchFamily="2" charset="0"/>
              </a:rPr>
              <a:t>frutto di </a:t>
            </a:r>
            <a:r>
              <a:rPr lang="sl-SI" sz="2000" dirty="0" err="1" smtClean="0">
                <a:solidFill>
                  <a:srgbClr val="6600CC"/>
                </a:solidFill>
                <a:latin typeface="Segoe Print" panose="02000600000000000000" pitchFamily="2" charset="0"/>
              </a:rPr>
              <a:t>proficua</a:t>
            </a:r>
            <a:r>
              <a:rPr lang="sl-SI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 </a:t>
            </a: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collaborazione tra </a:t>
            </a:r>
            <a:r>
              <a:rPr lang="it-IT" sz="2000" dirty="0">
                <a:solidFill>
                  <a:srgbClr val="6600CC"/>
                </a:solidFill>
                <a:latin typeface="Segoe Print" panose="02000600000000000000" pitchFamily="2" charset="0"/>
              </a:rPr>
              <a:t>la scuola italiana e la scuola slovena</a:t>
            </a:r>
            <a:endParaRPr lang="it-IT" sz="2000" dirty="0" smtClean="0">
              <a:solidFill>
                <a:srgbClr val="6600CC"/>
              </a:solidFill>
              <a:latin typeface="Segoe Print" panose="02000600000000000000" pitchFamily="2" charset="0"/>
            </a:endParaRPr>
          </a:p>
          <a:p>
            <a:pPr marL="0" indent="0" algn="r">
              <a:spcBef>
                <a:spcPts val="24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importante esempio di buone prassi da valorizzare e promuovere tra le altre scuole della Regione </a:t>
            </a:r>
            <a:r>
              <a:rPr lang="sl-SI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                   </a:t>
            </a: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Friuli Venezia Giulia</a:t>
            </a:r>
          </a:p>
          <a:p>
            <a:pPr marL="0" indent="0" algn="r">
              <a:spcBef>
                <a:spcPts val="2400"/>
              </a:spcBef>
              <a:buNone/>
            </a:pPr>
            <a:endParaRPr lang="sl-SI" sz="2000" dirty="0">
              <a:solidFill>
                <a:srgbClr val="6600CC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07229"/>
            <a:ext cx="9144000" cy="439933"/>
          </a:xfrm>
        </p:spPr>
        <p:txBody>
          <a:bodyPr/>
          <a:lstStyle/>
          <a:p>
            <a:pPr algn="l">
              <a:lnSpc>
                <a:spcPts val="1000"/>
              </a:lnSpc>
            </a:pP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Norina BOGATEC &amp; Veronika LOKAR</a:t>
            </a:r>
          </a:p>
          <a:p>
            <a:pPr algn="l">
              <a:lnSpc>
                <a:spcPts val="1000"/>
              </a:lnSpc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Perché lo sloveno.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ricerca tra gli alunni ed i genitori.</a:t>
            </a:r>
          </a:p>
          <a:p>
            <a:pPr algn="l">
              <a:lnSpc>
                <a:spcPts val="1000"/>
              </a:lnSpc>
            </a:pPr>
            <a:r>
              <a:rPr lang="sl-SI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Zakaj slovenščino. Primer raziskave med učenci in starši</a:t>
            </a: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l-SI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693111" y="728700"/>
            <a:ext cx="3970784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l-SI" sz="30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Zakaj raziskav</a:t>
            </a:r>
            <a:r>
              <a:rPr lang="it-IT" sz="30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a</a:t>
            </a:r>
            <a:r>
              <a:rPr lang="sl-SI" sz="30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l-SI" sz="3000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prvi primer poučevanja slovenščine kot </a:t>
            </a:r>
            <a:r>
              <a:rPr lang="sl-SI" sz="2000" dirty="0" err="1" smtClean="0">
                <a:solidFill>
                  <a:srgbClr val="FF0066"/>
                </a:solidFill>
                <a:latin typeface="Segoe Print" panose="02000600000000000000" pitchFamily="2" charset="0"/>
              </a:rPr>
              <a:t>kurikularni</a:t>
            </a: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 predmet na italijanski šoli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sl-SI" sz="2000" dirty="0">
                <a:solidFill>
                  <a:srgbClr val="FF0066"/>
                </a:solidFill>
                <a:latin typeface="Segoe Print" panose="02000600000000000000" pitchFamily="2" charset="0"/>
              </a:rPr>
              <a:t>sad </a:t>
            </a: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plodnega sodelovanja </a:t>
            </a:r>
            <a:r>
              <a:rPr lang="sl-SI" sz="2000" dirty="0">
                <a:solidFill>
                  <a:srgbClr val="FF0066"/>
                </a:solidFill>
                <a:latin typeface="Segoe Print" panose="02000600000000000000" pitchFamily="2" charset="0"/>
              </a:rPr>
              <a:t>med slovensko in italijansko šolo</a:t>
            </a:r>
            <a:endParaRPr lang="sl-SI" sz="2000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pomemben primer dobrih praks, ki ga je treba ovrednotiti in promovirati pri preostalih šolah v deželi Furlaniji Julijski krajini </a:t>
            </a:r>
          </a:p>
        </p:txBody>
      </p:sp>
      <p:sp>
        <p:nvSpPr>
          <p:cNvPr id="10" name="Stella a 5 punte 9"/>
          <p:cNvSpPr/>
          <p:nvPr/>
        </p:nvSpPr>
        <p:spPr>
          <a:xfrm>
            <a:off x="4430909" y="2060848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Stella a 5 punte 10"/>
          <p:cNvSpPr/>
          <p:nvPr/>
        </p:nvSpPr>
        <p:spPr>
          <a:xfrm>
            <a:off x="4440144" y="3284984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Stella a 5 punte 11"/>
          <p:cNvSpPr/>
          <p:nvPr/>
        </p:nvSpPr>
        <p:spPr>
          <a:xfrm>
            <a:off x="4463989" y="4149080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69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" y="2852936"/>
            <a:ext cx="9144000" cy="40050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" y="692696"/>
            <a:ext cx="4427983" cy="5256584"/>
          </a:xfrm>
        </p:spPr>
        <p:txBody>
          <a:bodyPr>
            <a:noAutofit/>
          </a:bodyPr>
          <a:lstStyle/>
          <a:p>
            <a:pPr marL="0" indent="0" algn="r">
              <a:spcBef>
                <a:spcPts val="2400"/>
              </a:spcBef>
              <a:buNone/>
            </a:pPr>
            <a:r>
              <a:rPr lang="it-IT" sz="40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Metodologia</a:t>
            </a:r>
          </a:p>
          <a:p>
            <a:pPr marL="0" indent="0" algn="r">
              <a:spcBef>
                <a:spcPts val="0"/>
              </a:spcBef>
              <a:buNone/>
            </a:pPr>
            <a:endParaRPr lang="it-IT" sz="2800" b="1" dirty="0" smtClean="0">
              <a:solidFill>
                <a:srgbClr val="6600CC"/>
              </a:solidFill>
              <a:latin typeface="Segoe Print" panose="02000600000000000000" pitchFamily="2" charset="0"/>
            </a:endParaRPr>
          </a:p>
          <a:p>
            <a:pPr marL="0" indent="0" algn="r">
              <a:spcBef>
                <a:spcPts val="2400"/>
              </a:spcBef>
              <a:buNone/>
            </a:pPr>
            <a:r>
              <a:rPr lang="it-IT" sz="28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Parte quantitativa:</a:t>
            </a:r>
            <a:r>
              <a:rPr lang="it-IT" sz="28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 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rivolta agli alunni 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questionario strutturato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it-IT" sz="28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Parte qualitativa:</a:t>
            </a:r>
            <a:endParaRPr lang="it-IT" sz="2800" dirty="0" smtClean="0">
              <a:solidFill>
                <a:srgbClr val="6600CC"/>
              </a:solidFill>
              <a:latin typeface="Segoe Print" panose="02000600000000000000" pitchFamily="2" charset="0"/>
            </a:endParaRPr>
          </a:p>
          <a:p>
            <a:pPr marL="0" indent="0" algn="r">
              <a:spcBef>
                <a:spcPts val="24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rivolta ai genitori 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intervista semi</a:t>
            </a:r>
            <a:r>
              <a:rPr lang="sl-SI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-</a:t>
            </a: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strutturata</a:t>
            </a:r>
          </a:p>
          <a:p>
            <a:pPr marL="0" indent="0" algn="r">
              <a:spcBef>
                <a:spcPts val="2400"/>
              </a:spcBef>
              <a:buNone/>
            </a:pPr>
            <a:endParaRPr lang="sl-SI" sz="2000" dirty="0">
              <a:solidFill>
                <a:srgbClr val="6600CC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07229"/>
            <a:ext cx="9144000" cy="439933"/>
          </a:xfrm>
        </p:spPr>
        <p:txBody>
          <a:bodyPr/>
          <a:lstStyle/>
          <a:p>
            <a:pPr algn="l">
              <a:lnSpc>
                <a:spcPts val="1000"/>
              </a:lnSpc>
            </a:pP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Norina BOGATEC &amp; Veronika LOKAR</a:t>
            </a:r>
          </a:p>
          <a:p>
            <a:pPr algn="l">
              <a:lnSpc>
                <a:spcPts val="1000"/>
              </a:lnSpc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Perché lo sloveno.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ricerca tra gli alunni ed i genitori.</a:t>
            </a:r>
          </a:p>
          <a:p>
            <a:pPr algn="l">
              <a:lnSpc>
                <a:spcPts val="1000"/>
              </a:lnSpc>
            </a:pPr>
            <a:r>
              <a:rPr lang="sl-SI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Zakaj slovenščino. Primer raziskave med učenci in starši</a:t>
            </a: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l-SI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693112" y="692696"/>
            <a:ext cx="3970784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l-SI" sz="40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Metodologija</a:t>
            </a:r>
            <a:endParaRPr lang="sl-SI" b="1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l-SI" sz="2800" b="1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l-SI" sz="28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Kvantitativni del: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namenjen učencem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strukturiran vprašalnik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sl-SI" sz="28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Kvalitativni </a:t>
            </a:r>
            <a:r>
              <a:rPr lang="sl-SI" sz="2800" b="1" dirty="0">
                <a:solidFill>
                  <a:srgbClr val="FF0066"/>
                </a:solidFill>
                <a:latin typeface="Segoe Print" panose="02000600000000000000" pitchFamily="2" charset="0"/>
              </a:rPr>
              <a:t>del</a:t>
            </a:r>
            <a:r>
              <a:rPr lang="sl-SI" sz="28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: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sl-SI" sz="2000" dirty="0">
                <a:solidFill>
                  <a:srgbClr val="FF0066"/>
                </a:solidFill>
                <a:latin typeface="Segoe Print" panose="02000600000000000000" pitchFamily="2" charset="0"/>
              </a:rPr>
              <a:t>namenjen </a:t>
            </a: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staršem</a:t>
            </a:r>
            <a:endParaRPr lang="sl-SI" sz="2000" dirty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delno strukturirani intervju</a:t>
            </a:r>
            <a:endParaRPr lang="sl-SI" sz="2000" dirty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0" indent="0">
              <a:spcBef>
                <a:spcPts val="2400"/>
              </a:spcBef>
              <a:buNone/>
            </a:pPr>
            <a:endParaRPr lang="sl-SI" sz="2800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Stella a 5 punte 9"/>
          <p:cNvSpPr/>
          <p:nvPr/>
        </p:nvSpPr>
        <p:spPr>
          <a:xfrm>
            <a:off x="4427984" y="2852936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Stella a 5 punte 10"/>
          <p:cNvSpPr/>
          <p:nvPr/>
        </p:nvSpPr>
        <p:spPr>
          <a:xfrm>
            <a:off x="4428165" y="3429000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Stella a 5 punte 12"/>
          <p:cNvSpPr/>
          <p:nvPr/>
        </p:nvSpPr>
        <p:spPr>
          <a:xfrm>
            <a:off x="4427984" y="4797152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Stella a 5 punte 13"/>
          <p:cNvSpPr/>
          <p:nvPr/>
        </p:nvSpPr>
        <p:spPr>
          <a:xfrm>
            <a:off x="4428165" y="5373216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" y="2852936"/>
            <a:ext cx="9144000" cy="40050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3" y="1988840"/>
            <a:ext cx="4464497" cy="2866628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it-IT" sz="60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Indagine tra gli alunni</a:t>
            </a:r>
            <a:endParaRPr lang="it-IT" sz="6000" b="1" dirty="0">
              <a:solidFill>
                <a:srgbClr val="6600CC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07229"/>
            <a:ext cx="9144000" cy="439933"/>
          </a:xfrm>
        </p:spPr>
        <p:txBody>
          <a:bodyPr/>
          <a:lstStyle/>
          <a:p>
            <a:pPr algn="l">
              <a:lnSpc>
                <a:spcPts val="1000"/>
              </a:lnSpc>
            </a:pP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Norina BOGATEC &amp; Veronika LOKAR</a:t>
            </a:r>
          </a:p>
          <a:p>
            <a:pPr algn="l">
              <a:lnSpc>
                <a:spcPts val="1000"/>
              </a:lnSpc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Perché lo sloveno.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ricerca tra gli alunni ed i genitori.</a:t>
            </a:r>
          </a:p>
          <a:p>
            <a:pPr algn="l">
              <a:lnSpc>
                <a:spcPts val="1000"/>
              </a:lnSpc>
            </a:pPr>
            <a:r>
              <a:rPr lang="sl-SI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Zakaj slovenščino. Primer raziskave med učenci in starši</a:t>
            </a: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l-SI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932040" y="1988839"/>
            <a:ext cx="4032448" cy="2866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60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Anketa med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60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dijaki</a:t>
            </a:r>
            <a:endParaRPr lang="sl-SI" sz="60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" y="2852936"/>
            <a:ext cx="9144000" cy="40050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" y="548680"/>
            <a:ext cx="4427983" cy="5256584"/>
          </a:xfrm>
        </p:spPr>
        <p:txBody>
          <a:bodyPr>
            <a:noAutofit/>
          </a:bodyPr>
          <a:lstStyle/>
          <a:p>
            <a:pPr marL="0" indent="0" algn="r">
              <a:spcBef>
                <a:spcPts val="2400"/>
              </a:spcBef>
              <a:buNone/>
            </a:pPr>
            <a:r>
              <a:rPr lang="it-IT" sz="40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Il questionario</a:t>
            </a:r>
          </a:p>
          <a:p>
            <a:pPr marL="0" indent="0" algn="r">
              <a:spcBef>
                <a:spcPts val="2400"/>
              </a:spcBef>
              <a:buNone/>
            </a:pPr>
            <a:r>
              <a:rPr lang="it-IT" sz="2000" dirty="0">
                <a:solidFill>
                  <a:srgbClr val="6600CC"/>
                </a:solidFill>
                <a:latin typeface="Segoe Print" panose="02000600000000000000" pitchFamily="2" charset="0"/>
              </a:rPr>
              <a:t>	</a:t>
            </a: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le caratteristiche linguistiche dell’alunno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le ragioni della scelta della scuola e dello sloveno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il livello di gradimento </a:t>
            </a:r>
            <a:r>
              <a:rPr lang="sl-SI" sz="2000" dirty="0" err="1" smtClean="0">
                <a:solidFill>
                  <a:srgbClr val="6600CC"/>
                </a:solidFill>
                <a:latin typeface="Segoe Print" panose="02000600000000000000" pitchFamily="2" charset="0"/>
              </a:rPr>
              <a:t>per</a:t>
            </a:r>
            <a:r>
              <a:rPr lang="sl-SI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 </a:t>
            </a: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le lezioni di sloveno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le difficoltà nell’apprendimento 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l’attenzione per lo sloveno in famiglia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it-IT" sz="2000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l’importanza della conoscenza dello sloveno</a:t>
            </a:r>
          </a:p>
          <a:p>
            <a:pPr marL="0" indent="0" algn="r">
              <a:spcBef>
                <a:spcPts val="2400"/>
              </a:spcBef>
              <a:buNone/>
            </a:pPr>
            <a:endParaRPr lang="sl-SI" sz="2000" dirty="0">
              <a:solidFill>
                <a:srgbClr val="6600CC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07229"/>
            <a:ext cx="9144000" cy="439933"/>
          </a:xfrm>
        </p:spPr>
        <p:txBody>
          <a:bodyPr/>
          <a:lstStyle/>
          <a:p>
            <a:pPr algn="l">
              <a:lnSpc>
                <a:spcPts val="1000"/>
              </a:lnSpc>
            </a:pP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Norina BOGATEC &amp; Veronika LOKAR</a:t>
            </a:r>
          </a:p>
          <a:p>
            <a:pPr algn="l">
              <a:lnSpc>
                <a:spcPts val="1000"/>
              </a:lnSpc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Perché lo sloveno.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ricerca tra gli alunni ed i genitori.</a:t>
            </a:r>
          </a:p>
          <a:p>
            <a:pPr algn="l">
              <a:lnSpc>
                <a:spcPts val="1000"/>
              </a:lnSpc>
            </a:pPr>
            <a:r>
              <a:rPr lang="sl-SI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Zakaj slovenščino. Primer raziskave med učenci in starši</a:t>
            </a: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l-SI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693112" y="548680"/>
            <a:ext cx="3970784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sl-SI" sz="40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Vprašalnik</a:t>
            </a:r>
            <a:endParaRPr lang="sl-SI" b="1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jezikovne značilnosti    učencev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razlogi izbire šole in pouka slovenščine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stopnja všečnosti glede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pouka slovenščine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težave pri učenju slovenščine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pozornost </a:t>
            </a:r>
            <a:r>
              <a:rPr lang="sl-SI" sz="2000" dirty="0">
                <a:solidFill>
                  <a:srgbClr val="FF0066"/>
                </a:solidFill>
                <a:latin typeface="Segoe Print" panose="02000600000000000000" pitchFamily="2" charset="0"/>
              </a:rPr>
              <a:t>na slovenščino v </a:t>
            </a: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družini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l-SI" sz="2000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pomembnost </a:t>
            </a:r>
            <a:r>
              <a:rPr lang="sl-SI" sz="2000" dirty="0">
                <a:solidFill>
                  <a:srgbClr val="FF0066"/>
                </a:solidFill>
                <a:latin typeface="Segoe Print" panose="02000600000000000000" pitchFamily="2" charset="0"/>
              </a:rPr>
              <a:t>znanja slovenščine</a:t>
            </a:r>
            <a:endParaRPr lang="sl-SI" sz="2000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Stella a 5 punte 12"/>
          <p:cNvSpPr/>
          <p:nvPr/>
        </p:nvSpPr>
        <p:spPr>
          <a:xfrm>
            <a:off x="4427984" y="1556792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Stella a 5 punte 14"/>
          <p:cNvSpPr/>
          <p:nvPr/>
        </p:nvSpPr>
        <p:spPr>
          <a:xfrm>
            <a:off x="4427984" y="2420888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Stella a 5 punte 15"/>
          <p:cNvSpPr/>
          <p:nvPr/>
        </p:nvSpPr>
        <p:spPr>
          <a:xfrm>
            <a:off x="4427984" y="3212976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Stella a 5 punte 16"/>
          <p:cNvSpPr/>
          <p:nvPr/>
        </p:nvSpPr>
        <p:spPr>
          <a:xfrm>
            <a:off x="4427984" y="4077072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Stella a 5 punte 17"/>
          <p:cNvSpPr/>
          <p:nvPr/>
        </p:nvSpPr>
        <p:spPr>
          <a:xfrm>
            <a:off x="4427984" y="4581128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Stella a 5 punte 18"/>
          <p:cNvSpPr/>
          <p:nvPr/>
        </p:nvSpPr>
        <p:spPr>
          <a:xfrm>
            <a:off x="4427984" y="5445224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40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2852936"/>
            <a:ext cx="9144000" cy="40050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80528" y="1052736"/>
            <a:ext cx="3131839" cy="3456384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it-IT" sz="54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alunni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it-IT" sz="54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 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it-IT" sz="54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usa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it-IT" sz="54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lo sloveno</a:t>
            </a:r>
            <a:r>
              <a:rPr lang="sl-SI" sz="54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07229"/>
            <a:ext cx="9144000" cy="439933"/>
          </a:xfrm>
        </p:spPr>
        <p:txBody>
          <a:bodyPr/>
          <a:lstStyle/>
          <a:p>
            <a:pPr algn="l">
              <a:lnSpc>
                <a:spcPts val="1000"/>
              </a:lnSpc>
            </a:pP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Norina BOGATEC &amp; Veronika LOKAR</a:t>
            </a:r>
          </a:p>
          <a:p>
            <a:pPr algn="l">
              <a:lnSpc>
                <a:spcPts val="1000"/>
              </a:lnSpc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Perché lo sloveno.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ricerca tra gli alunni ed i genitori.</a:t>
            </a:r>
          </a:p>
          <a:p>
            <a:pPr algn="l">
              <a:lnSpc>
                <a:spcPts val="1000"/>
              </a:lnSpc>
            </a:pPr>
            <a:r>
              <a:rPr lang="sl-SI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Zakaj slovenščino. Primer raziskave med učenci in starši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l-SI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5831631" y="1052736"/>
            <a:ext cx="3240360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5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učencev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l-SI" sz="5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sl-SI" sz="5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rabi slovenski jezik</a:t>
            </a:r>
            <a:endParaRPr lang="sl-SI" sz="5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419364" y="692696"/>
            <a:ext cx="19442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0000" b="1" dirty="0" smtClean="0"/>
              <a:t>61</a:t>
            </a:r>
            <a:endParaRPr lang="sl-SI" sz="10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51312" y="3140968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0000" b="1" dirty="0" smtClean="0"/>
              <a:t>21%</a:t>
            </a:r>
            <a:endParaRPr lang="sl-SI" sz="10000" b="1" dirty="0"/>
          </a:p>
        </p:txBody>
      </p:sp>
    </p:spTree>
    <p:extLst>
      <p:ext uri="{BB962C8B-B14F-4D97-AF65-F5344CB8AC3E}">
        <p14:creationId xmlns:p14="http://schemas.microsoft.com/office/powerpoint/2010/main" val="36316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2852936"/>
            <a:ext cx="9144000" cy="40050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07229"/>
            <a:ext cx="9144000" cy="439933"/>
          </a:xfrm>
        </p:spPr>
        <p:txBody>
          <a:bodyPr/>
          <a:lstStyle/>
          <a:p>
            <a:pPr algn="l">
              <a:lnSpc>
                <a:spcPts val="1000"/>
              </a:lnSpc>
            </a:pP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Norina BOGATEC &amp; Veronika LOKAR</a:t>
            </a:r>
          </a:p>
          <a:p>
            <a:pPr algn="l">
              <a:lnSpc>
                <a:spcPts val="1000"/>
              </a:lnSpc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Perché lo sloveno.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ricerca tra gli alunni ed i genitori.</a:t>
            </a:r>
          </a:p>
          <a:p>
            <a:pPr algn="l">
              <a:lnSpc>
                <a:spcPts val="1000"/>
              </a:lnSpc>
            </a:pPr>
            <a:r>
              <a:rPr lang="sl-SI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Zakaj slovenščino. Primer raziskave med učenci in starši</a:t>
            </a: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l-SI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332656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La scelta </a:t>
            </a:r>
          </a:p>
          <a:p>
            <a:pPr algn="r"/>
            <a:r>
              <a:rPr lang="it-IT" sz="36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dello sloveno</a:t>
            </a:r>
            <a:endParaRPr lang="it-IT" sz="3600" b="1" dirty="0">
              <a:solidFill>
                <a:srgbClr val="6600CC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88024" y="332656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Izbira </a:t>
            </a:r>
          </a:p>
          <a:p>
            <a:r>
              <a:rPr lang="sl-SI" sz="36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slovenskega jezika</a:t>
            </a:r>
            <a:endParaRPr lang="sl-SI" sz="36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8" y="1484784"/>
            <a:ext cx="763439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5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2852936"/>
            <a:ext cx="9144000" cy="40050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07229"/>
            <a:ext cx="9144000" cy="439933"/>
          </a:xfrm>
        </p:spPr>
        <p:txBody>
          <a:bodyPr/>
          <a:lstStyle/>
          <a:p>
            <a:pPr algn="l">
              <a:lnSpc>
                <a:spcPts val="1000"/>
              </a:lnSpc>
            </a:pP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Norina BOGATEC &amp; Veronika LOKAR</a:t>
            </a:r>
          </a:p>
          <a:p>
            <a:pPr algn="l">
              <a:lnSpc>
                <a:spcPts val="1000"/>
              </a:lnSpc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Perché lo sloveno.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ricerca tra gli alunni ed i genitori.</a:t>
            </a:r>
          </a:p>
          <a:p>
            <a:pPr algn="l">
              <a:lnSpc>
                <a:spcPts val="1000"/>
              </a:lnSpc>
            </a:pPr>
            <a:r>
              <a:rPr lang="sl-SI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Zakaj slovenščino. Primer raziskave med učenci in starši</a:t>
            </a: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l-SI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332656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Livello di gradimento</a:t>
            </a:r>
            <a:endParaRPr lang="it-IT" sz="3600" b="1" dirty="0">
              <a:solidFill>
                <a:srgbClr val="6600CC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88024" y="332656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Stopnja </a:t>
            </a:r>
          </a:p>
          <a:p>
            <a:r>
              <a:rPr lang="sl-SI" sz="36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všečnosti</a:t>
            </a:r>
            <a:endParaRPr lang="sl-SI" sz="36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6" y="1661643"/>
            <a:ext cx="7831046" cy="42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6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2852936"/>
            <a:ext cx="9144000" cy="40050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0" y="6407229"/>
            <a:ext cx="9144000" cy="439933"/>
          </a:xfrm>
        </p:spPr>
        <p:txBody>
          <a:bodyPr/>
          <a:lstStyle/>
          <a:p>
            <a:pPr algn="l">
              <a:lnSpc>
                <a:spcPts val="1000"/>
              </a:lnSpc>
            </a:pP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Norina BOGATEC &amp; Veronika LOKAR</a:t>
            </a:r>
          </a:p>
          <a:p>
            <a:pPr algn="l">
              <a:lnSpc>
                <a:spcPts val="1000"/>
              </a:lnSpc>
            </a:pP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Perché lo sloveno. </a:t>
            </a:r>
            <a:r>
              <a:rPr lang="it-IT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</a:t>
            </a:r>
            <a:r>
              <a:rPr lang="it-IT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ricerca tra gli alunni ed i genitori.</a:t>
            </a:r>
          </a:p>
          <a:p>
            <a:pPr algn="l">
              <a:lnSpc>
                <a:spcPts val="1000"/>
              </a:lnSpc>
            </a:pPr>
            <a:r>
              <a:rPr lang="sl-SI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Zakaj slovenščino. Primer raziskave med učenci in starši</a:t>
            </a:r>
            <a:r>
              <a:rPr lang="sl-SI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l-SI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332656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solidFill>
                  <a:srgbClr val="6600CC"/>
                </a:solidFill>
                <a:latin typeface="Segoe Print" panose="02000600000000000000" pitchFamily="2" charset="0"/>
              </a:rPr>
              <a:t>Lo sloveno alla scuola primaria</a:t>
            </a:r>
            <a:endParaRPr lang="it-IT" sz="3600" b="1" dirty="0">
              <a:solidFill>
                <a:srgbClr val="6600CC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88024" y="332656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Slovenščina na osnovni šoli</a:t>
            </a:r>
            <a:endParaRPr lang="sl-SI" sz="36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40" y="1700808"/>
            <a:ext cx="6959343" cy="514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1006</Words>
  <Application>Microsoft Office PowerPoint</Application>
  <PresentationFormat>Presentazione su schermo (4:3)</PresentationFormat>
  <Paragraphs>193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Norina Bogatec</dc:creator>
  <cp:lastModifiedBy>Norina Bogatec</cp:lastModifiedBy>
  <cp:revision>74</cp:revision>
  <dcterms:created xsi:type="dcterms:W3CDTF">2015-05-07T13:48:37Z</dcterms:created>
  <dcterms:modified xsi:type="dcterms:W3CDTF">2015-05-19T11:05:41Z</dcterms:modified>
</cp:coreProperties>
</file>